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1LmC8PYvjkCkakxRiAPpD5TMyboC7pbvf/view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56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>
            <a:off x="2074240" y="1487823"/>
            <a:ext cx="13092524" cy="6552922"/>
            <a:chOff x="0" y="-1018500"/>
            <a:chExt cx="17456700" cy="8737229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0" y="6897462"/>
              <a:ext cx="17456646" cy="821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March 31, 2025</a:t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1018500"/>
              <a:ext cx="17456700" cy="76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Sustainability Committee Meeting #4</a:t>
              </a:r>
              <a:endParaRPr/>
            </a:p>
          </p:txBody>
        </p:sp>
      </p:grpSp>
      <p:sp>
        <p:nvSpPr>
          <p:cNvPr id="88" name="Google Shape;88;p13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E866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26BD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2684873" y="8325439"/>
            <a:ext cx="4963703" cy="1347291"/>
          </a:xfrm>
          <a:custGeom>
            <a:rect b="b" l="l" r="r" t="t"/>
            <a:pathLst>
              <a:path extrusionOk="0" h="1347291" w="4963703">
                <a:moveTo>
                  <a:pt x="0" y="0"/>
                </a:moveTo>
                <a:lnTo>
                  <a:pt x="4963703" y="0"/>
                </a:lnTo>
                <a:lnTo>
                  <a:pt x="4963703" y="1347290"/>
                </a:lnTo>
                <a:lnTo>
                  <a:pt x="0" y="1347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2171700" y="3876675"/>
            <a:ext cx="6302706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8474406" y="2952750"/>
            <a:ext cx="8784894" cy="3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6C02B"/>
                </a:solidFill>
                <a:latin typeface="Arial"/>
                <a:ea typeface="Arial"/>
                <a:cs typeface="Arial"/>
                <a:sym typeface="Arial"/>
              </a:rPr>
              <a:t>Part 1: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Committee Progress to Date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866B0"/>
                </a:solidFill>
                <a:latin typeface="Arial"/>
                <a:ea typeface="Arial"/>
                <a:cs typeface="Arial"/>
                <a:sym typeface="Arial"/>
              </a:rPr>
              <a:t>Part 2: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Revenue Part 1: Spark Expansion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CC30B"/>
                </a:solidFill>
                <a:latin typeface="Arial"/>
                <a:ea typeface="Arial"/>
                <a:cs typeface="Arial"/>
                <a:sym typeface="Arial"/>
              </a:rPr>
              <a:t>Part 3: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Revenue Part 2: Events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6BDE2"/>
                </a:solidFill>
                <a:latin typeface="Arial"/>
                <a:ea typeface="Arial"/>
                <a:cs typeface="Arial"/>
                <a:sym typeface="Arial"/>
              </a:rPr>
              <a:t>Part 4: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Review of Potential Expense Savings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6C02B"/>
                </a:solidFill>
                <a:latin typeface="Arial"/>
                <a:ea typeface="Arial"/>
                <a:cs typeface="Arial"/>
                <a:sym typeface="Arial"/>
              </a:rPr>
              <a:t>Part 5: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FLPS Recommendations for Committee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0" y="0"/>
            <a:ext cx="406854" cy="2575832"/>
          </a:xfrm>
          <a:prstGeom prst="rect">
            <a:avLst/>
          </a:prstGeom>
          <a:solidFill>
            <a:srgbClr val="56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0" y="2570389"/>
            <a:ext cx="406854" cy="2575832"/>
          </a:xfrm>
          <a:prstGeom prst="rect">
            <a:avLst/>
          </a:prstGeom>
          <a:solidFill>
            <a:srgbClr val="E866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0" y="5140779"/>
            <a:ext cx="406854" cy="2575832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0" y="7711168"/>
            <a:ext cx="406854" cy="2575832"/>
          </a:xfrm>
          <a:prstGeom prst="rect">
            <a:avLst/>
          </a:prstGeom>
          <a:solidFill>
            <a:srgbClr val="26BD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2684873" y="8325439"/>
            <a:ext cx="4963703" cy="1347291"/>
          </a:xfrm>
          <a:custGeom>
            <a:rect b="b" l="l" r="r" t="t"/>
            <a:pathLst>
              <a:path extrusionOk="0" h="1347291" w="4963703">
                <a:moveTo>
                  <a:pt x="0" y="0"/>
                </a:moveTo>
                <a:lnTo>
                  <a:pt x="4963703" y="0"/>
                </a:lnTo>
                <a:lnTo>
                  <a:pt x="4963703" y="1347290"/>
                </a:lnTo>
                <a:lnTo>
                  <a:pt x="0" y="1347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56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248825" y="333038"/>
            <a:ext cx="14486478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Committee Progress to Date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248825" y="1528427"/>
            <a:ext cx="13662600" cy="88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1: Financial Sustainability 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Reviewed sustainability financials, noting a decrease in operational expenses since 2021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 Campbell Fund currently covering operating expenses, with a 2-3 year sustainability estimate at a deficit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Discussed short-term and long-term impacts for financial sustainability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Recommendation: Take action on short-term expense cuts while reviewing potential for increased profit from Spark and Events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2: Spark Expansion 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Reviewed three Spark growth models: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 a single-location summer camp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to a second location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 STEAM center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recommendations for financial model revisions: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registration assumptions 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 full-summer registration (no partial enrollments)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 refund policies &amp; increase non-refundable fees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the necessity &amp; cost savings of weekly field trips 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3: Event Strategy &amp; Development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Defined five event categories to support fundraising and brand growth: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Stewardship Events – Recognizing donors every 2-3 years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Gala/Award Events – Dinner, auctions, corporate sponsorship opportunities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 Events – Lead-up to fundraising campaigns with high energy, low budget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Experiences – Fun, large-scale events for engagement &amp; revenue</a:t>
            </a:r>
            <a:endParaRPr sz="1600"/>
          </a:p>
          <a:p>
            <a:pPr indent="-246380" lvl="2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Experiences – Mission-aligned, sponsorship-driven student/family events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Discussed event planning framework, including: Vetting process for selecting events, board involvement &amp; commitment, internal &amp; external communication strategy, leveraging corporate Angel Sponsors to support participation</a:t>
            </a:r>
            <a:endParaRPr sz="1600"/>
          </a:p>
          <a:p>
            <a:pPr indent="-181610" lvl="1" marL="38862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recommendations: FLPS team to identify event strategy for 25-26 fiscal year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C02B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-183698" y="0"/>
            <a:ext cx="5335006" cy="10287000"/>
          </a:xfrm>
          <a:custGeom>
            <a:rect b="b" l="l" r="r" t="t"/>
            <a:pathLst>
              <a:path extrusionOk="0" h="10287000" w="5335006">
                <a:moveTo>
                  <a:pt x="0" y="0"/>
                </a:moveTo>
                <a:lnTo>
                  <a:pt x="5335006" y="0"/>
                </a:lnTo>
                <a:lnTo>
                  <a:pt x="53350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430" r="-75385" t="0"/>
            </a:stretch>
          </a:blipFill>
          <a:ln>
            <a:noFill/>
          </a:ln>
        </p:spPr>
      </p:sp>
      <p:sp>
        <p:nvSpPr>
          <p:cNvPr id="115" name="Google Shape;115;p16"/>
          <p:cNvSpPr/>
          <p:nvPr/>
        </p:nvSpPr>
        <p:spPr>
          <a:xfrm>
            <a:off x="-183698" y="0"/>
            <a:ext cx="5335006" cy="10287000"/>
          </a:xfrm>
          <a:custGeom>
            <a:rect b="b" l="l" r="r" t="t"/>
            <a:pathLst>
              <a:path extrusionOk="0" h="10287000" w="5335006">
                <a:moveTo>
                  <a:pt x="0" y="0"/>
                </a:moveTo>
                <a:lnTo>
                  <a:pt x="5335006" y="0"/>
                </a:lnTo>
                <a:lnTo>
                  <a:pt x="53350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2292" r="-87110" t="0"/>
            </a:stretch>
          </a:blipFill>
          <a:ln>
            <a:noFill/>
          </a:ln>
        </p:spPr>
      </p:sp>
      <p:sp>
        <p:nvSpPr>
          <p:cNvPr id="116" name="Google Shape;116;p16"/>
          <p:cNvSpPr txBox="1"/>
          <p:nvPr/>
        </p:nvSpPr>
        <p:spPr>
          <a:xfrm>
            <a:off x="5644163" y="332175"/>
            <a:ext cx="11311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Revenue Planning - Spark 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5644163" y="1675325"/>
            <a:ext cx="11311200" cy="7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Expansion Opportunity Identified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Spark committee deep dive explored potential growth opportunities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Director identified a gap in middle school summer camp offerings, particularly in STEM/STEAM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 expansion would transform one site into a K-8 location instead of launching two separate sites for 25-26 fiscal year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Spark to host an “Adults Go To Camp” Experience Each Year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Benefits of Expansion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revenue potential while managing costs effectively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efficient use of resources compared to operating two separate sites in year one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a seamless learning experience for students across multiple age groups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an evening for parents to enjoy the Spark experience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Impact &amp; Projections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Projected middle school expansion profit: $29K at 96% enrollment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Sponsorship packages developed to engage local businesses and offset program costs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Sponsorship revenue potential: $27K ($3k per week of camp (conservative view))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Adults Go To Camp: Projected $20k profit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of $76k in potential profit 25-26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 &amp; Implementation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Finalize site logistics and curriculum for expanded age group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sponsorship commitments and partnerships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Finalize Adults Go To Camp experience action plan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targeted marketing to drive enrollment and sponsorship sales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66B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-183698" y="0"/>
            <a:ext cx="4961049" cy="10287000"/>
          </a:xfrm>
          <a:custGeom>
            <a:rect b="b" l="l" r="r" t="t"/>
            <a:pathLst>
              <a:path extrusionOk="0" h="10287000" w="4961049">
                <a:moveTo>
                  <a:pt x="0" y="0"/>
                </a:moveTo>
                <a:lnTo>
                  <a:pt x="4961049" y="0"/>
                </a:lnTo>
                <a:lnTo>
                  <a:pt x="49610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8721" r="-122484" t="0"/>
            </a:stretch>
          </a:blipFill>
          <a:ln>
            <a:noFill/>
          </a:ln>
        </p:spPr>
      </p:sp>
      <p:sp>
        <p:nvSpPr>
          <p:cNvPr id="123" name="Google Shape;123;p17"/>
          <p:cNvSpPr txBox="1"/>
          <p:nvPr/>
        </p:nvSpPr>
        <p:spPr>
          <a:xfrm>
            <a:off x="5490719" y="1771710"/>
            <a:ext cx="11812800" cy="7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Event Planning &amp; Goals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review conducted to identify event opportunities that align with profit goals, brand growth, and mission support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structured into two categories: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Smaller Micro Events – Drive engagement and short-term giving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Event – Build major donor relationships and long-term support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Event Strategy &amp; Impact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GTLD Pep Rally – Energize community giving during Give to Lincoln Day 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of $20k YOY growth from this one-week kick-off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to LPS Day (new initiative) – Launched alongside a renewed Employee Giving Campaign. 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Giving Goal: $50K in year one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Employee Giving Growth: Targeting 5% increase across LPS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just 400 employees donating $10, additional $4K raised with annual growth potential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projected impact from micro events: $74K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Event Strategy &amp; Impact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TCA Partnered Event or Gala/Auction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Conservative revenue target: $50K in profit</a:t>
            </a:r>
            <a:endParaRPr sz="1600"/>
          </a:p>
          <a:p>
            <a:pPr indent="-262466" lvl="2" marL="8636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⚬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Long-term impact: Cultivating lifelong givers and major donors to support sustainable growth</a:t>
            </a:r>
            <a:endParaRPr sz="1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 Financial Target &amp; Long-Term Growth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first-year event profit target: $124K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designed to increase engagement, deepen donor relationships, and build lasting community support</a:t>
            </a:r>
            <a:endParaRPr sz="1600"/>
          </a:p>
          <a:p>
            <a:pPr indent="-1905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evaluation to refine and expand event strategies for continued growth</a:t>
            </a:r>
            <a:endParaRPr sz="1600"/>
          </a:p>
        </p:txBody>
      </p:sp>
      <p:sp>
        <p:nvSpPr>
          <p:cNvPr id="124" name="Google Shape;124;p17"/>
          <p:cNvSpPr/>
          <p:nvPr/>
        </p:nvSpPr>
        <p:spPr>
          <a:xfrm>
            <a:off x="0" y="0"/>
            <a:ext cx="5037590" cy="10287000"/>
          </a:xfrm>
          <a:custGeom>
            <a:rect b="b" l="l" r="r" t="t"/>
            <a:pathLst>
              <a:path extrusionOk="0" h="10287000" w="5037590">
                <a:moveTo>
                  <a:pt x="0" y="0"/>
                </a:moveTo>
                <a:lnTo>
                  <a:pt x="5037590" y="0"/>
                </a:lnTo>
                <a:lnTo>
                  <a:pt x="50375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006" r="-34038" t="0"/>
            </a:stretch>
          </a:blipFill>
          <a:ln>
            <a:noFill/>
          </a:ln>
        </p:spPr>
      </p:sp>
      <p:sp>
        <p:nvSpPr>
          <p:cNvPr id="125" name="Google Shape;125;p17"/>
          <p:cNvSpPr txBox="1"/>
          <p:nvPr/>
        </p:nvSpPr>
        <p:spPr>
          <a:xfrm>
            <a:off x="5490719" y="273637"/>
            <a:ext cx="10865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Revenue Planning - Events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0"/>
            <a:ext cx="8241846" cy="10287000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9270546" y="1028700"/>
            <a:ext cx="7988754" cy="114300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9270546" y="2400300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18"/>
          <p:cNvGrpSpPr/>
          <p:nvPr/>
        </p:nvGrpSpPr>
        <p:grpSpPr>
          <a:xfrm>
            <a:off x="1027750" y="650075"/>
            <a:ext cx="6668100" cy="7451885"/>
            <a:chOff x="-1267" y="-504833"/>
            <a:chExt cx="8890800" cy="9935847"/>
          </a:xfrm>
        </p:grpSpPr>
        <p:sp>
          <p:nvSpPr>
            <p:cNvPr id="134" name="Google Shape;134;p18"/>
            <p:cNvSpPr txBox="1"/>
            <p:nvPr/>
          </p:nvSpPr>
          <p:spPr>
            <a:xfrm>
              <a:off x="-1267" y="-504833"/>
              <a:ext cx="88908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Expense Reductions</a:t>
              </a:r>
              <a:endParaRPr/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-1267" y="3274113"/>
              <a:ext cx="8890800" cy="61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Along with targeted operational revenue growth, we are committed to reviewing expenses monthly, quarterly, and annually to ensure we are operating efficiently, yet effectively. 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After review of the four-year lookback and our current year trends, we have identified potential expense reductions to layer into the 25-26 budget, to support our sustainability goals. 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18"/>
          <p:cNvSpPr txBox="1"/>
          <p:nvPr/>
        </p:nvSpPr>
        <p:spPr>
          <a:xfrm>
            <a:off x="9964438" y="1581150"/>
            <a:ext cx="2446878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Cuts We Should Make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9964424" y="2863363"/>
            <a:ext cx="2446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Identified $11,000 annually in Operations in meals, gifts, underutilized dues/subscriptions and tech/support 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14377124" y="1581150"/>
            <a:ext cx="2446878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Cuts We Could Make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14617613" y="2863363"/>
            <a:ext cx="1965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Move to a biennial audit and do a review in the off years? Estimated  savings: $5,625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10115225" y="5626750"/>
            <a:ext cx="2145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Identified $3,500 from Development in staff gifts and campaign gifts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14679912" y="5260655"/>
            <a:ext cx="1843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new investment firm. Estimated savings (minus cost of new Employee IRA program): $10k-$15k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10266177" y="7814035"/>
            <a:ext cx="18435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Identified $10,000 in potential marketing expense cuts - based on current trend and plans for next year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9461046" y="4840605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9572285" y="7280910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1429755" y="8229130"/>
            <a:ext cx="4963703" cy="1347291"/>
          </a:xfrm>
          <a:custGeom>
            <a:rect b="b" l="l" r="r" t="t"/>
            <a:pathLst>
              <a:path extrusionOk="0" h="1347291" w="4963703">
                <a:moveTo>
                  <a:pt x="0" y="0"/>
                </a:moveTo>
                <a:lnTo>
                  <a:pt x="4963703" y="0"/>
                </a:lnTo>
                <a:lnTo>
                  <a:pt x="4963703" y="1347290"/>
                </a:lnTo>
                <a:lnTo>
                  <a:pt x="0" y="1347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8"/>
          <p:cNvSpPr txBox="1"/>
          <p:nvPr/>
        </p:nvSpPr>
        <p:spPr>
          <a:xfrm>
            <a:off x="14679912" y="7814020"/>
            <a:ext cx="1965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and reduce features in current CRM/Donor Database Blackboard. Estimate Savings: $5,000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2065693" y="7367309"/>
            <a:ext cx="4110460" cy="44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Four-Year Lookback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1073" y="0"/>
            <a:ext cx="8632361" cy="10287000"/>
          </a:xfrm>
          <a:prstGeom prst="rect">
            <a:avLst/>
          </a:prstGeom>
          <a:solidFill>
            <a:srgbClr val="26BD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074060" y="5328166"/>
            <a:ext cx="6141202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19"/>
          <p:cNvGrpSpPr/>
          <p:nvPr/>
        </p:nvGrpSpPr>
        <p:grpSpPr>
          <a:xfrm>
            <a:off x="351003" y="2257436"/>
            <a:ext cx="7932502" cy="2582069"/>
            <a:chOff x="0" y="-76200"/>
            <a:chExt cx="10576669" cy="3442758"/>
          </a:xfrm>
        </p:grpSpPr>
        <p:sp>
          <p:nvSpPr>
            <p:cNvPr id="155" name="Google Shape;155;p19"/>
            <p:cNvSpPr txBox="1"/>
            <p:nvPr/>
          </p:nvSpPr>
          <p:spPr>
            <a:xfrm>
              <a:off x="0" y="-76200"/>
              <a:ext cx="10576669" cy="26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Recommendations for Sustainability</a:t>
              </a: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0" y="2790825"/>
              <a:ext cx="10576669" cy="575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9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9"/>
          <p:cNvSpPr txBox="1"/>
          <p:nvPr/>
        </p:nvSpPr>
        <p:spPr>
          <a:xfrm>
            <a:off x="9442543" y="1305183"/>
            <a:ext cx="8169300" cy="6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review of potential revenue paths and expense reductions. We recommend the following: </a:t>
            </a:r>
            <a:endParaRPr sz="18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09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26BDE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6BDE2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Spark Middle School Expansion, Spark Sponsorships and Adults Go To Camp</a:t>
            </a:r>
            <a:endParaRPr sz="1800"/>
          </a:p>
          <a:p>
            <a:pPr indent="-3073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Projected Profit of $76k</a:t>
            </a:r>
            <a:endParaRPr sz="1800"/>
          </a:p>
          <a:p>
            <a:pPr indent="-2209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26BDE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6BDE2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mix of micro and signature events, plus revamped employee giving program </a:t>
            </a:r>
            <a:endParaRPr sz="1800"/>
          </a:p>
          <a:p>
            <a:pPr indent="-3073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Projected Profit of $124k</a:t>
            </a:r>
            <a:endParaRPr sz="1800"/>
          </a:p>
          <a:p>
            <a:pPr indent="-2209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26BDE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6BDE2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expense in the “we should” and continue evaluation of the “we could” column</a:t>
            </a:r>
            <a:endParaRPr sz="1800"/>
          </a:p>
          <a:p>
            <a:pPr indent="-307339" lvl="2" marL="103632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⚬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Projected Expense Reduction: $24,500 to $50,125</a:t>
            </a:r>
            <a:endParaRPr sz="1800"/>
          </a:p>
          <a:p>
            <a:pPr indent="-2209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26BDE2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6BDE2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new revenue profit lines and expenses on a regular basis to ensure they are achieving targets, align with mission and create a path for long-term sustainability. </a:t>
            </a:r>
            <a:endParaRPr sz="18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</a:rPr>
              <a:t>Total Recommendations = $224,500 - $250,125 </a:t>
            </a:r>
            <a:endParaRPr b="1" sz="18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12846691" y="8584655"/>
            <a:ext cx="4963703" cy="1347291"/>
          </a:xfrm>
          <a:custGeom>
            <a:rect b="b" l="l" r="r" t="t"/>
            <a:pathLst>
              <a:path extrusionOk="0" h="1347291" w="4963703">
                <a:moveTo>
                  <a:pt x="0" y="0"/>
                </a:moveTo>
                <a:lnTo>
                  <a:pt x="4963703" y="0"/>
                </a:lnTo>
                <a:lnTo>
                  <a:pt x="4963703" y="1347290"/>
                </a:lnTo>
                <a:lnTo>
                  <a:pt x="0" y="1347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0" y="0"/>
            <a:ext cx="406854" cy="10287000"/>
          </a:xfrm>
          <a:prstGeom prst="rect">
            <a:avLst/>
          </a:prstGeom>
          <a:solidFill>
            <a:srgbClr val="56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20"/>
          <p:cNvGrpSpPr/>
          <p:nvPr/>
        </p:nvGrpSpPr>
        <p:grpSpPr>
          <a:xfrm>
            <a:off x="4725904" y="3664620"/>
            <a:ext cx="8836191" cy="2003902"/>
            <a:chOff x="0" y="-95250"/>
            <a:chExt cx="11781589" cy="2671868"/>
          </a:xfrm>
        </p:grpSpPr>
        <p:sp>
          <p:nvSpPr>
            <p:cNvPr id="165" name="Google Shape;165;p20"/>
            <p:cNvSpPr txBox="1"/>
            <p:nvPr/>
          </p:nvSpPr>
          <p:spPr>
            <a:xfrm>
              <a:off x="0" y="-95250"/>
              <a:ext cx="11781589" cy="172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0" y="2063750"/>
              <a:ext cx="11781589" cy="512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2662993" y="8584655"/>
            <a:ext cx="4963703" cy="1347291"/>
          </a:xfrm>
          <a:custGeom>
            <a:rect b="b" l="l" r="r" t="t"/>
            <a:pathLst>
              <a:path extrusionOk="0" h="1347291" w="4963703">
                <a:moveTo>
                  <a:pt x="0" y="0"/>
                </a:moveTo>
                <a:lnTo>
                  <a:pt x="4963703" y="0"/>
                </a:lnTo>
                <a:lnTo>
                  <a:pt x="4963703" y="1347290"/>
                </a:lnTo>
                <a:lnTo>
                  <a:pt x="0" y="1347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